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9" r:id="rId5"/>
    <p:sldId id="265" r:id="rId6"/>
    <p:sldId id="289" r:id="rId7"/>
    <p:sldId id="280" r:id="rId8"/>
    <p:sldId id="281" r:id="rId9"/>
    <p:sldId id="295" r:id="rId10"/>
    <p:sldId id="282" r:id="rId11"/>
    <p:sldId id="283" r:id="rId12"/>
    <p:sldId id="287" r:id="rId13"/>
    <p:sldId id="297" r:id="rId14"/>
    <p:sldId id="284" r:id="rId15"/>
    <p:sldId id="285" r:id="rId16"/>
    <p:sldId id="290" r:id="rId17"/>
    <p:sldId id="291" r:id="rId18"/>
    <p:sldId id="292" r:id="rId19"/>
    <p:sldId id="296" r:id="rId20"/>
    <p:sldId id="262" r:id="rId21"/>
    <p:sldId id="261" r:id="rId22"/>
    <p:sldId id="298" r:id="rId23"/>
    <p:sldId id="300" r:id="rId24"/>
  </p:sldIdLst>
  <p:sldSz cx="12192000" cy="6858000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italic r:id="rId32"/>
    </p:embeddedFont>
    <p:embeddedFont>
      <p:font typeface="Montserrat SemiBold" panose="00000700000000000000" pitchFamily="2" charset="0"/>
      <p:regular r:id="rId33"/>
      <p:bold r:id="rId34"/>
      <p:italic r:id="rId35"/>
      <p:boldItalic r:id="rId36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52E"/>
    <a:srgbClr val="BC945A"/>
    <a:srgbClr val="DEC9A2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F3FDE-8F4A-CB4C-BE06-78F38A3C4C0C}" v="8" dt="2023-12-21T16:55:23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71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dirty="0" err="1">
                <a:solidFill>
                  <a:schemeClr val="tx1"/>
                </a:solidFill>
              </a:rPr>
              <a:t>Allanamiento</a:t>
            </a:r>
            <a:r>
              <a:rPr lang="en-US" b="1" dirty="0">
                <a:solidFill>
                  <a:schemeClr val="tx1"/>
                </a:solidFill>
              </a:rPr>
              <a:t> de morada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México</a:t>
            </a:r>
            <a:r>
              <a:rPr lang="en-US" b="1" baseline="0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Allanamiento de morada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 (julio)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14101</c:v>
                </c:pt>
                <c:pt idx="1">
                  <c:v>12715</c:v>
                </c:pt>
                <c:pt idx="2">
                  <c:v>13874</c:v>
                </c:pt>
                <c:pt idx="3">
                  <c:v>14315</c:v>
                </c:pt>
                <c:pt idx="4">
                  <c:v>14708</c:v>
                </c:pt>
                <c:pt idx="5">
                  <c:v>8139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0-415A-833B-EA1F0208AE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48139776"/>
        <c:axId val="1548132576"/>
      </c:barChart>
      <c:catAx>
        <c:axId val="154813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8132576"/>
        <c:crosses val="autoZero"/>
        <c:auto val="1"/>
        <c:lblAlgn val="ctr"/>
        <c:lblOffset val="100"/>
        <c:noMultiLvlLbl val="0"/>
      </c:catAx>
      <c:valAx>
        <c:axId val="154813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813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5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pPr>
            <a:r>
              <a:rPr lang="en-US" b="1" dirty="0" err="1">
                <a:solidFill>
                  <a:schemeClr val="tx1"/>
                </a:solidFill>
              </a:rPr>
              <a:t>Seguridad</a:t>
            </a:r>
            <a:r>
              <a:rPr lang="en-US" b="1" dirty="0">
                <a:solidFill>
                  <a:schemeClr val="tx1"/>
                </a:solidFill>
              </a:rPr>
              <a:t> Pública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México (2023)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50" normalizeH="0" baseline="0">
              <a:solidFill>
                <a:schemeClr val="tx1"/>
              </a:solidFill>
              <a:latin typeface="+mj-lt"/>
              <a:ea typeface="+mj-ea"/>
              <a:cs typeface="+mj-cs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21747703412073491"/>
          <c:w val="0.94499999999999995"/>
          <c:h val="0.64741506270049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Inseguridad en la propia casa</c:v>
                </c:pt>
                <c:pt idx="1">
                  <c:v>Inseguridad en el área de residencia</c:v>
                </c:pt>
                <c:pt idx="2">
                  <c:v>Testigo de asaltos o robos en alrededores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0.185</c:v>
                </c:pt>
                <c:pt idx="1">
                  <c:v>0.59199999999999997</c:v>
                </c:pt>
                <c:pt idx="2" formatCode="0%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162-B099-4EC466BA6B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39326111"/>
        <c:axId val="1539324671"/>
      </c:barChart>
      <c:catAx>
        <c:axId val="1539326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39324671"/>
        <c:crosses val="autoZero"/>
        <c:auto val="1"/>
        <c:lblAlgn val="ctr"/>
        <c:lblOffset val="100"/>
        <c:noMultiLvlLbl val="0"/>
      </c:catAx>
      <c:valAx>
        <c:axId val="153932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39326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044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3980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81DA-A91A-E62D-B9B0-4043FBB2A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8A3C66-5315-79B2-DDBF-9B3A8A8A8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3A80F5-AB32-9115-6113-FDC1A1923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24F747-19E0-3245-AABA-44B4ECD2B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841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1904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333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55870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60818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02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07/03/2025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65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7764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80" y="568860"/>
            <a:ext cx="415544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1825625"/>
            <a:ext cx="632460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3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8" y="578803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5360" y="1209041"/>
            <a:ext cx="656844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802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64" r:id="rId3"/>
    <p:sldLayoutId id="2147483672" r:id="rId4"/>
    <p:sldLayoutId id="2147483650" r:id="rId5"/>
    <p:sldLayoutId id="2147483666" r:id="rId6"/>
    <p:sldLayoutId id="2147483667" r:id="rId7"/>
    <p:sldLayoutId id="2147483668" r:id="rId8"/>
    <p:sldLayoutId id="2147483663" r:id="rId9"/>
    <p:sldLayoutId id="2147483651" r:id="rId10"/>
    <p:sldLayoutId id="2147483653" r:id="rId11"/>
    <p:sldLayoutId id="2147483652" r:id="rId12"/>
    <p:sldLayoutId id="2147483656" r:id="rId13"/>
    <p:sldLayoutId id="2147483673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egi.org.mx/rnm/index.php/catalog/859/data-dictionary/F8?file_name=ENSU_CB_062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3390/jsan1201000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3839E-42C7-C646-B6FF-4197C874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" y="945160"/>
            <a:ext cx="11465560" cy="2202365"/>
          </a:xfrm>
        </p:spPr>
        <p:txBody>
          <a:bodyPr/>
          <a:lstStyle/>
          <a:p>
            <a:r>
              <a:rPr lang="es-ES" sz="4000" dirty="0"/>
              <a:t>Algoritmo de detección de patrones de movimiento para la identificación de</a:t>
            </a:r>
            <a:br>
              <a:rPr lang="es-ES" sz="4000" dirty="0"/>
            </a:br>
            <a:r>
              <a:rPr lang="es-ES" sz="4000" dirty="0"/>
              <a:t>allanamiento de morada usando visión computacional</a:t>
            </a:r>
            <a:endParaRPr lang="es-MX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0C26F-05D6-3E42-AC4F-B7CE78B0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20" y="3460817"/>
            <a:ext cx="11465560" cy="1939521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Trabajo Terminal No. TT2025-1 IA-002</a:t>
            </a:r>
          </a:p>
          <a:p>
            <a:endParaRPr lang="es-MX" dirty="0"/>
          </a:p>
          <a:p>
            <a:r>
              <a:rPr lang="es-MX" dirty="0"/>
              <a:t>Valeria Jahzeel Castañón Hernández</a:t>
            </a:r>
          </a:p>
          <a:p>
            <a:endParaRPr lang="es-MX" dirty="0"/>
          </a:p>
          <a:p>
            <a:r>
              <a:rPr lang="es-MX" dirty="0"/>
              <a:t>Asesores: Dr. Lauro Reyes Cocoletzi, Dra. María del Rocío Ochoa Montiel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71E830-483B-0E4D-858C-7DCA1263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61" y="4966255"/>
            <a:ext cx="0" cy="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45F6252-C1C3-5371-E9F4-3915682A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041" y="5559075"/>
            <a:ext cx="5463918" cy="5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B2C4-AA47-E4D2-92B4-86DA86C88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E86A7-CC18-3E4D-008E-EBB67CCA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5364" y="1070362"/>
            <a:ext cx="10521951" cy="819290"/>
          </a:xfrm>
        </p:spPr>
        <p:txBody>
          <a:bodyPr/>
          <a:lstStyle/>
          <a:p>
            <a:r>
              <a:rPr lang="es-MX" dirty="0"/>
              <a:t>Alcances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E1AB5D-6EFA-2415-7E84-4F655B10E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586" y="1835483"/>
            <a:ext cx="9968827" cy="2151086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El algoritmo se va a probar con videos del conjunto de datos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Se va a tratar de obtener videos reales para realizar pruebas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81AC51-8ED6-7F6C-E978-534F750B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88D7E6AF-0524-E7CC-9A26-7A3567C054AC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8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7B0085D-DEE0-7982-DD6D-5DA7937167E7}"/>
              </a:ext>
            </a:extLst>
          </p:cNvPr>
          <p:cNvSpPr txBox="1">
            <a:spLocks/>
          </p:cNvSpPr>
          <p:nvPr/>
        </p:nvSpPr>
        <p:spPr>
          <a:xfrm>
            <a:off x="-2232899" y="3487488"/>
            <a:ext cx="10521951" cy="81929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6E152E"/>
                </a:solidFill>
                <a:latin typeface="Montserrat SemiBold" pitchFamily="2" charset="77"/>
                <a:ea typeface="+mj-ea"/>
                <a:cs typeface="+mj-cs"/>
              </a:defRPr>
            </a:lvl1pPr>
          </a:lstStyle>
          <a:p>
            <a:r>
              <a:rPr lang="es-MX" dirty="0"/>
              <a:t>Limitaciones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CD7CFE6-7566-E2C9-D0F4-F4FE9ED2D8E5}"/>
              </a:ext>
            </a:extLst>
          </p:cNvPr>
          <p:cNvSpPr txBox="1">
            <a:spLocks/>
          </p:cNvSpPr>
          <p:nvPr/>
        </p:nvSpPr>
        <p:spPr>
          <a:xfrm>
            <a:off x="1111585" y="4306778"/>
            <a:ext cx="9968827" cy="215108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No se va a implementar para su uso en tiempo real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Montserrat" panose="00000500000000000000" pitchFamily="2" charset="0"/>
              </a:rPr>
              <a:t>No se va a implementar en un sistema físico</a:t>
            </a:r>
          </a:p>
        </p:txBody>
      </p:sp>
    </p:spTree>
    <p:extLst>
      <p:ext uri="{BB962C8B-B14F-4D97-AF65-F5344CB8AC3E}">
        <p14:creationId xmlns:p14="http://schemas.microsoft.com/office/powerpoint/2010/main" val="393139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5243-5375-2D92-7CFE-509C9BCA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D59BC-1044-6FF6-498B-81996832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17710"/>
            <a:ext cx="10521951" cy="819290"/>
          </a:xfrm>
        </p:spPr>
        <p:txBody>
          <a:bodyPr/>
          <a:lstStyle/>
          <a:p>
            <a:r>
              <a:rPr lang="es-MX" dirty="0"/>
              <a:t>Estado del arte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3E8C40-954B-6176-8EFB-7DDF2441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D0BB5BE-4281-1FE6-C6C4-8F0DFEEB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361431"/>
              </p:ext>
            </p:extLst>
          </p:nvPr>
        </p:nvGraphicFramePr>
        <p:xfrm>
          <a:off x="150608" y="1603997"/>
          <a:ext cx="11903740" cy="441351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410173">
                  <a:extLst>
                    <a:ext uri="{9D8B030D-6E8A-4147-A177-3AD203B41FA5}">
                      <a16:colId xmlns:a16="http://schemas.microsoft.com/office/drawing/2014/main" val="1773768977"/>
                    </a:ext>
                  </a:extLst>
                </a:gridCol>
                <a:gridCol w="989704">
                  <a:extLst>
                    <a:ext uri="{9D8B030D-6E8A-4147-A177-3AD203B41FA5}">
                      <a16:colId xmlns:a16="http://schemas.microsoft.com/office/drawing/2014/main" val="3597035956"/>
                    </a:ext>
                  </a:extLst>
                </a:gridCol>
                <a:gridCol w="2829261">
                  <a:extLst>
                    <a:ext uri="{9D8B030D-6E8A-4147-A177-3AD203B41FA5}">
                      <a16:colId xmlns:a16="http://schemas.microsoft.com/office/drawing/2014/main" val="2411054403"/>
                    </a:ext>
                  </a:extLst>
                </a:gridCol>
                <a:gridCol w="2721685">
                  <a:extLst>
                    <a:ext uri="{9D8B030D-6E8A-4147-A177-3AD203B41FA5}">
                      <a16:colId xmlns:a16="http://schemas.microsoft.com/office/drawing/2014/main" val="2489126919"/>
                    </a:ext>
                  </a:extLst>
                </a:gridCol>
                <a:gridCol w="1952917">
                  <a:extLst>
                    <a:ext uri="{9D8B030D-6E8A-4147-A177-3AD203B41FA5}">
                      <a16:colId xmlns:a16="http://schemas.microsoft.com/office/drawing/2014/main" val="3997244450"/>
                    </a:ext>
                  </a:extLst>
                </a:gridCol>
              </a:tblGrid>
              <a:tr h="398123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Titulo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Conjunto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47371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tx1"/>
                          </a:solidFill>
                        </a:rPr>
                        <a:t>Implementation of an Anomalous Human Activity Recognition System 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Compresión adaptativa + 3D-CNN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UCF101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Precisión del 88% en la detección de anomalías.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89696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Loitering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Detection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Using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Spatial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-Temporal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Information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Intelligent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Surveillance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i="0" dirty="0" err="1">
                          <a:solidFill>
                            <a:schemeClr val="tx1"/>
                          </a:solidFill>
                        </a:rPr>
                        <a:t>Systems</a:t>
                      </a:r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 [4]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Análisis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espacio-temporal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+ Random Forest, 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Videos de vigilancia: interiores/exteriores, con escenas de merodeo y movimientos normales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Precisión del 85% en detección de merodeo.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516125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tx1"/>
                          </a:solidFill>
                        </a:rPr>
                        <a:t>A Study on Implementation of Real-Time Intelligent Video Surveillance System Based on Embedded Module [5]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i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Módulo embebido + Optimización de algoritmos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Videos de vigilancia: escenarios con detección de intrusos, incendios, caídas y merodeo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88.51%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detección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intrusos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80%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detección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merodeo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827002"/>
                  </a:ext>
                </a:extLst>
              </a:tr>
            </a:tbl>
          </a:graphicData>
        </a:graphic>
      </p:graphicFrame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B67450-615B-FAB4-7387-1D7C21EA76AE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1770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C509-206B-3396-8CAA-904210E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C80F5-2A7E-0A73-4BD9-7558113C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Módulos de la propuesta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8583CF-03C3-DA5D-68B3-C66815A7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3FCBAE-17E6-31EA-F44A-E316BF1F60E0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AF8E8F-18F9-BA13-9616-9B1B606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21" y="1603997"/>
            <a:ext cx="8044558" cy="50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3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36AC5-6667-869E-501C-6962C6C2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05424-E550-71B1-29E5-3ED4569A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Fase de detección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C6C021-79D2-4B95-F4F6-8D7FEE9B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A63121-641A-EB38-B55B-18EE59BAC4B4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11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88604F-43E3-AE4D-9BB6-4F926306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1690687"/>
            <a:ext cx="100012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1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65E-1C70-88E3-AC79-C5E404F6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A0980-6F8B-2F22-B617-C8459922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Fase de análisis de movimiento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74E3FE-88A2-2127-92EC-B8B7EE2E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C4D49F-806B-E0BF-4FA5-1E9D64C66D1F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30AD62-6344-A130-6A5F-E804895E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9" t="22989" r="79811" b="8259"/>
          <a:stretch/>
        </p:blipFill>
        <p:spPr>
          <a:xfrm>
            <a:off x="154752" y="1869465"/>
            <a:ext cx="2555285" cy="1719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016B70-5A6B-2B75-4662-7FDEF9ED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201" t="22104" r="40990" b="9283"/>
          <a:stretch/>
        </p:blipFill>
        <p:spPr>
          <a:xfrm>
            <a:off x="3163088" y="4124603"/>
            <a:ext cx="2443540" cy="1640815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2F212AE-BDDC-A012-F203-6671E8F28E63}"/>
              </a:ext>
            </a:extLst>
          </p:cNvPr>
          <p:cNvSpPr/>
          <p:nvPr/>
        </p:nvSpPr>
        <p:spPr>
          <a:xfrm>
            <a:off x="803129" y="4605798"/>
            <a:ext cx="1258529" cy="6784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Cálculo de centroides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18B6D68-A1D0-5F82-CB2A-5CA00843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161" t="21542" r="1030" b="9844"/>
          <a:stretch/>
        </p:blipFill>
        <p:spPr>
          <a:xfrm>
            <a:off x="6307253" y="1908278"/>
            <a:ext cx="2443542" cy="164081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2F66CD5-D305-7CBC-8FA8-39FFDF1AA38A}"/>
              </a:ext>
            </a:extLst>
          </p:cNvPr>
          <p:cNvSpPr/>
          <p:nvPr/>
        </p:nvSpPr>
        <p:spPr>
          <a:xfrm>
            <a:off x="3535597" y="2389475"/>
            <a:ext cx="1698522" cy="6784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Obtención de flujo óptico</a:t>
            </a:r>
            <a:endParaRPr lang="es-MX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CD49CC4-D83C-8436-0ABF-FAF8F1A2D7EF}"/>
              </a:ext>
            </a:extLst>
          </p:cNvPr>
          <p:cNvSpPr/>
          <p:nvPr/>
        </p:nvSpPr>
        <p:spPr>
          <a:xfrm>
            <a:off x="6679763" y="4589163"/>
            <a:ext cx="1698522" cy="9463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Extracción de características</a:t>
            </a:r>
            <a:endParaRPr lang="es-MX" dirty="0"/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78003CD7-B1C5-F3F4-7252-1E813C89016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923883" y="4097285"/>
            <a:ext cx="101702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A468AE93-15B0-7D4C-3E97-D7A217BE4C4E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5234119" y="2728686"/>
            <a:ext cx="1073134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7E812A1-FFE8-3D78-8B28-F396E2FAEAB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378285" y="4270857"/>
            <a:ext cx="1215421" cy="7915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CA8CCCF0-84C1-EDF0-79E2-97C1C8BAE938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2061658" y="4945011"/>
            <a:ext cx="1101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924826E0-FC25-1EBE-0296-3E3E67FDC963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flipV="1">
            <a:off x="4384858" y="3067901"/>
            <a:ext cx="0" cy="105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283F4EF1-746A-D643-CF7D-A4F34A73D431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529024" y="3549093"/>
            <a:ext cx="0" cy="1040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SV File icon SVG Vector &amp; PNG Free Download | UXWing">
            <a:extLst>
              <a:ext uri="{FF2B5EF4-FFF2-40B4-BE49-F238E27FC236}">
                <a16:creationId xmlns:a16="http://schemas.microsoft.com/office/drawing/2014/main" id="{75C24BA4-C13F-63CF-C372-37099AB1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380" y="3686905"/>
            <a:ext cx="1215418" cy="128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1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C9EE7-213F-A6D3-2195-2E51A1306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7690E-A131-BB60-A6DA-DF8237CB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Fase de entrenamiento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4A5C20-52C8-8374-14BD-4BA63BF9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2C3BA41-DF8F-A4D1-CEF2-A64165D2B2EB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13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80554AF-1E69-219D-2787-3D21D732B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42" y="2137325"/>
            <a:ext cx="2591264" cy="31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id="{D5C1C408-8C2C-586F-D2E4-8DDAB925D76B}"/>
              </a:ext>
            </a:extLst>
          </p:cNvPr>
          <p:cNvSpPr/>
          <p:nvPr/>
        </p:nvSpPr>
        <p:spPr>
          <a:xfrm>
            <a:off x="3197104" y="1910408"/>
            <a:ext cx="432619" cy="357586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127" name="Grupo 4126">
            <a:extLst>
              <a:ext uri="{FF2B5EF4-FFF2-40B4-BE49-F238E27FC236}">
                <a16:creationId xmlns:a16="http://schemas.microsoft.com/office/drawing/2014/main" id="{DF9079DA-5EC6-5866-B04C-AB65665EEF9A}"/>
              </a:ext>
            </a:extLst>
          </p:cNvPr>
          <p:cNvGrpSpPr/>
          <p:nvPr/>
        </p:nvGrpSpPr>
        <p:grpSpPr>
          <a:xfrm>
            <a:off x="9721259" y="1883710"/>
            <a:ext cx="1916373" cy="1645768"/>
            <a:chOff x="9223575" y="2007275"/>
            <a:chExt cx="1916373" cy="1645768"/>
          </a:xfrm>
        </p:grpSpPr>
        <p:pic>
          <p:nvPicPr>
            <p:cNvPr id="1028" name="Picture 4" descr="Buscan eliminar la figura de “merodeo” del Código de Faltas en Córdoba -  Noticias - Cadena 3 Argentina">
              <a:extLst>
                <a:ext uri="{FF2B5EF4-FFF2-40B4-BE49-F238E27FC236}">
                  <a16:creationId xmlns:a16="http://schemas.microsoft.com/office/drawing/2014/main" id="{E16062DF-DA89-B238-D0B7-0A32043B1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3575" y="2440338"/>
              <a:ext cx="1916373" cy="1212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15134EB6-94D1-09BE-CCE5-7192433F3669}"/>
                </a:ext>
              </a:extLst>
            </p:cNvPr>
            <p:cNvSpPr/>
            <p:nvPr/>
          </p:nvSpPr>
          <p:spPr>
            <a:xfrm>
              <a:off x="9404040" y="2007275"/>
              <a:ext cx="1624909" cy="41339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Merodeo</a:t>
              </a:r>
              <a:endParaRPr lang="es-MX" dirty="0"/>
            </a:p>
          </p:txBody>
        </p:sp>
      </p:grpSp>
      <p:grpSp>
        <p:nvGrpSpPr>
          <p:cNvPr id="4126" name="Grupo 4125">
            <a:extLst>
              <a:ext uri="{FF2B5EF4-FFF2-40B4-BE49-F238E27FC236}">
                <a16:creationId xmlns:a16="http://schemas.microsoft.com/office/drawing/2014/main" id="{28F64F13-F4EC-256E-3F8F-BB9B5F9C5D5F}"/>
              </a:ext>
            </a:extLst>
          </p:cNvPr>
          <p:cNvGrpSpPr/>
          <p:nvPr/>
        </p:nvGrpSpPr>
        <p:grpSpPr>
          <a:xfrm>
            <a:off x="9617893" y="3724745"/>
            <a:ext cx="1624909" cy="2026395"/>
            <a:chOff x="9515039" y="4233743"/>
            <a:chExt cx="1624909" cy="2026395"/>
          </a:xfrm>
        </p:grpSpPr>
        <p:pic>
          <p:nvPicPr>
            <p:cNvPr id="1030" name="Picture 6" descr="Cómo tirar una puerta - Quo">
              <a:extLst>
                <a:ext uri="{FF2B5EF4-FFF2-40B4-BE49-F238E27FC236}">
                  <a16:creationId xmlns:a16="http://schemas.microsoft.com/office/drawing/2014/main" id="{E242E440-FD9B-98AD-B6AD-F88DCF5F9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3627" y="4233743"/>
              <a:ext cx="1212468" cy="1616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1977D979-47C6-0B5A-0E86-C02242FD635A}"/>
                </a:ext>
              </a:extLst>
            </p:cNvPr>
            <p:cNvSpPr/>
            <p:nvPr/>
          </p:nvSpPr>
          <p:spPr>
            <a:xfrm>
              <a:off x="9515039" y="5846740"/>
              <a:ext cx="1624909" cy="41339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Intento de forzar accesos</a:t>
              </a:r>
              <a:endParaRPr lang="es-MX" dirty="0"/>
            </a:p>
          </p:txBody>
        </p:sp>
      </p:grpSp>
      <p:grpSp>
        <p:nvGrpSpPr>
          <p:cNvPr id="4125" name="Grupo 4124">
            <a:extLst>
              <a:ext uri="{FF2B5EF4-FFF2-40B4-BE49-F238E27FC236}">
                <a16:creationId xmlns:a16="http://schemas.microsoft.com/office/drawing/2014/main" id="{A30EF9AD-75DD-FBC8-0B7B-D305848286E5}"/>
              </a:ext>
            </a:extLst>
          </p:cNvPr>
          <p:cNvGrpSpPr/>
          <p:nvPr/>
        </p:nvGrpSpPr>
        <p:grpSpPr>
          <a:xfrm>
            <a:off x="3953245" y="1670861"/>
            <a:ext cx="4597360" cy="3876493"/>
            <a:chOff x="3953245" y="1973874"/>
            <a:chExt cx="4597360" cy="3876493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C0A3A15-0A84-A50E-7EF7-23C404290A41}"/>
                </a:ext>
              </a:extLst>
            </p:cNvPr>
            <p:cNvSpPr/>
            <p:nvPr/>
          </p:nvSpPr>
          <p:spPr>
            <a:xfrm>
              <a:off x="3953245" y="3630193"/>
              <a:ext cx="560439" cy="550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EA70882-6F43-76D6-F810-79D58E9B4460}"/>
                </a:ext>
              </a:extLst>
            </p:cNvPr>
            <p:cNvSpPr/>
            <p:nvPr/>
          </p:nvSpPr>
          <p:spPr>
            <a:xfrm>
              <a:off x="3953246" y="2213421"/>
              <a:ext cx="560439" cy="550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F126D7B6-6852-51F0-D064-0762E4B1B99C}"/>
                </a:ext>
              </a:extLst>
            </p:cNvPr>
            <p:cNvSpPr/>
            <p:nvPr/>
          </p:nvSpPr>
          <p:spPr>
            <a:xfrm>
              <a:off x="3953246" y="5041837"/>
              <a:ext cx="560439" cy="550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E1EFE89-4AF5-2713-0210-BA07837DDB1F}"/>
                </a:ext>
              </a:extLst>
            </p:cNvPr>
            <p:cNvSpPr/>
            <p:nvPr/>
          </p:nvSpPr>
          <p:spPr>
            <a:xfrm>
              <a:off x="5401879" y="3079586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D8DF350B-4AB3-53DE-14A2-B52DBC192265}"/>
                </a:ext>
              </a:extLst>
            </p:cNvPr>
            <p:cNvSpPr/>
            <p:nvPr/>
          </p:nvSpPr>
          <p:spPr>
            <a:xfrm>
              <a:off x="5401879" y="1973874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018D6CF-5BF5-0384-6D4C-6920F55F8D20}"/>
                </a:ext>
              </a:extLst>
            </p:cNvPr>
            <p:cNvSpPr/>
            <p:nvPr/>
          </p:nvSpPr>
          <p:spPr>
            <a:xfrm>
              <a:off x="5401879" y="4189673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DC720BE-BC3E-AAF6-722A-4BA101D9F614}"/>
                </a:ext>
              </a:extLst>
            </p:cNvPr>
            <p:cNvSpPr/>
            <p:nvPr/>
          </p:nvSpPr>
          <p:spPr>
            <a:xfrm>
              <a:off x="5407924" y="5299760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72284A6-5BBE-370A-D527-7060E2EC4A3F}"/>
                </a:ext>
              </a:extLst>
            </p:cNvPr>
            <p:cNvSpPr/>
            <p:nvPr/>
          </p:nvSpPr>
          <p:spPr>
            <a:xfrm>
              <a:off x="6582381" y="3630193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06E15EF-8BB0-D8C7-F179-2D00789C915D}"/>
                </a:ext>
              </a:extLst>
            </p:cNvPr>
            <p:cNvSpPr/>
            <p:nvPr/>
          </p:nvSpPr>
          <p:spPr>
            <a:xfrm>
              <a:off x="6582382" y="2213421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FF6B6A7B-3306-FDEB-5A33-A80FD042F395}"/>
                </a:ext>
              </a:extLst>
            </p:cNvPr>
            <p:cNvSpPr/>
            <p:nvPr/>
          </p:nvSpPr>
          <p:spPr>
            <a:xfrm>
              <a:off x="6582382" y="5041837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0132BFF-0226-F0E5-D11B-F6C536309F03}"/>
                </a:ext>
              </a:extLst>
            </p:cNvPr>
            <p:cNvSpPr/>
            <p:nvPr/>
          </p:nvSpPr>
          <p:spPr>
            <a:xfrm>
              <a:off x="7990165" y="4386547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738BD397-910F-835F-172F-0B48262891C3}"/>
                </a:ext>
              </a:extLst>
            </p:cNvPr>
            <p:cNvSpPr/>
            <p:nvPr/>
          </p:nvSpPr>
          <p:spPr>
            <a:xfrm>
              <a:off x="7990166" y="2969775"/>
              <a:ext cx="560439" cy="55060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62F06114-5B76-D32C-6CD3-3A2DA80DF61D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 flipV="1">
              <a:off x="4513685" y="2249178"/>
              <a:ext cx="888194" cy="239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8D605BF8-DB9A-B0ED-2E2D-6DFA9E75724A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>
              <a:off x="4513685" y="2488725"/>
              <a:ext cx="888194" cy="866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A8B9CD0B-DC94-7CED-D543-EA7A01E11AE9}"/>
                </a:ext>
              </a:extLst>
            </p:cNvPr>
            <p:cNvCxnSpPr>
              <a:stCxn id="15" idx="6"/>
              <a:endCxn id="19" idx="2"/>
            </p:cNvCxnSpPr>
            <p:nvPr/>
          </p:nvCxnSpPr>
          <p:spPr>
            <a:xfrm>
              <a:off x="4513685" y="2488725"/>
              <a:ext cx="888194" cy="19762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6041017C-369B-DDEB-B9C4-2D749F89E81E}"/>
                </a:ext>
              </a:extLst>
            </p:cNvPr>
            <p:cNvCxnSpPr>
              <a:stCxn id="15" idx="6"/>
              <a:endCxn id="21" idx="2"/>
            </p:cNvCxnSpPr>
            <p:nvPr/>
          </p:nvCxnSpPr>
          <p:spPr>
            <a:xfrm>
              <a:off x="4513685" y="2488725"/>
              <a:ext cx="894239" cy="30863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B66960F9-E6F1-7F35-32F3-B7477BA7E49E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 flipV="1">
              <a:off x="4513684" y="2249178"/>
              <a:ext cx="888195" cy="1656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DE735172-F063-67AC-06A6-247336C999C8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 flipV="1">
              <a:off x="4513684" y="3354890"/>
              <a:ext cx="888195" cy="5506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AF8B2A55-41E0-811A-75FA-27696D21EB1C}"/>
                </a:ext>
              </a:extLst>
            </p:cNvPr>
            <p:cNvCxnSpPr>
              <a:stCxn id="14" idx="6"/>
              <a:endCxn id="19" idx="2"/>
            </p:cNvCxnSpPr>
            <p:nvPr/>
          </p:nvCxnSpPr>
          <p:spPr>
            <a:xfrm>
              <a:off x="4513684" y="3905497"/>
              <a:ext cx="888195" cy="559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3EC60058-0CCB-06BC-144A-04E173A890BD}"/>
                </a:ext>
              </a:extLst>
            </p:cNvPr>
            <p:cNvCxnSpPr>
              <a:stCxn id="14" idx="6"/>
              <a:endCxn id="21" idx="2"/>
            </p:cNvCxnSpPr>
            <p:nvPr/>
          </p:nvCxnSpPr>
          <p:spPr>
            <a:xfrm>
              <a:off x="4513684" y="3905497"/>
              <a:ext cx="894240" cy="16695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8235DBBA-DFD1-FB76-9881-932D361031D9}"/>
                </a:ext>
              </a:extLst>
            </p:cNvPr>
            <p:cNvCxnSpPr>
              <a:stCxn id="16" idx="6"/>
              <a:endCxn id="18" idx="2"/>
            </p:cNvCxnSpPr>
            <p:nvPr/>
          </p:nvCxnSpPr>
          <p:spPr>
            <a:xfrm flipV="1">
              <a:off x="4513685" y="2249178"/>
              <a:ext cx="888194" cy="30679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B34D3130-C19E-F708-74C1-2B00C2C3B41B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flipV="1">
              <a:off x="4513685" y="3354890"/>
              <a:ext cx="888194" cy="1962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5073CC5A-3B93-C166-5DE3-72EAF213BFCF}"/>
                </a:ext>
              </a:extLst>
            </p:cNvPr>
            <p:cNvCxnSpPr>
              <a:stCxn id="16" idx="6"/>
              <a:endCxn id="19" idx="2"/>
            </p:cNvCxnSpPr>
            <p:nvPr/>
          </p:nvCxnSpPr>
          <p:spPr>
            <a:xfrm flipV="1">
              <a:off x="4513685" y="4464977"/>
              <a:ext cx="888194" cy="852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288035E2-636D-5C22-8786-A7F0CC746373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4513685" y="5317141"/>
              <a:ext cx="894239" cy="257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B5AFEA39-13FB-88CB-F991-6C532EBDEFC1}"/>
                </a:ext>
              </a:extLst>
            </p:cNvPr>
            <p:cNvCxnSpPr>
              <a:stCxn id="18" idx="6"/>
              <a:endCxn id="23" idx="2"/>
            </p:cNvCxnSpPr>
            <p:nvPr/>
          </p:nvCxnSpPr>
          <p:spPr>
            <a:xfrm>
              <a:off x="5962318" y="2249178"/>
              <a:ext cx="620064" cy="239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AB96022F-FB0E-58E8-81B5-5D5ABCBAFC89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5962318" y="2249178"/>
              <a:ext cx="620063" cy="1656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F8C142A3-EB27-2973-43C2-A3B7939F2FA6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5962318" y="2249178"/>
              <a:ext cx="620064" cy="30679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45624BD8-D136-ADB1-FB09-6D027F1EEAAE}"/>
                </a:ext>
              </a:extLst>
            </p:cNvPr>
            <p:cNvCxnSpPr>
              <a:stCxn id="17" idx="6"/>
              <a:endCxn id="23" idx="2"/>
            </p:cNvCxnSpPr>
            <p:nvPr/>
          </p:nvCxnSpPr>
          <p:spPr>
            <a:xfrm flipV="1">
              <a:off x="5962318" y="2488725"/>
              <a:ext cx="620064" cy="866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DB991F88-6464-5960-9481-76E12079AC5F}"/>
                </a:ext>
              </a:extLst>
            </p:cNvPr>
            <p:cNvCxnSpPr>
              <a:stCxn id="17" idx="6"/>
              <a:endCxn id="22" idx="2"/>
            </p:cNvCxnSpPr>
            <p:nvPr/>
          </p:nvCxnSpPr>
          <p:spPr>
            <a:xfrm>
              <a:off x="5962318" y="3354890"/>
              <a:ext cx="620063" cy="5506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96" name="Conector recto 4095">
              <a:extLst>
                <a:ext uri="{FF2B5EF4-FFF2-40B4-BE49-F238E27FC236}">
                  <a16:creationId xmlns:a16="http://schemas.microsoft.com/office/drawing/2014/main" id="{16395979-D8C3-3BFA-0F6E-EEFC7D6735DE}"/>
                </a:ext>
              </a:extLst>
            </p:cNvPr>
            <p:cNvCxnSpPr>
              <a:stCxn id="17" idx="6"/>
              <a:endCxn id="24" idx="2"/>
            </p:cNvCxnSpPr>
            <p:nvPr/>
          </p:nvCxnSpPr>
          <p:spPr>
            <a:xfrm>
              <a:off x="5962318" y="3354890"/>
              <a:ext cx="620064" cy="1962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99" name="Conector recto 4098">
              <a:extLst>
                <a:ext uri="{FF2B5EF4-FFF2-40B4-BE49-F238E27FC236}">
                  <a16:creationId xmlns:a16="http://schemas.microsoft.com/office/drawing/2014/main" id="{FC8821EE-D200-1042-6BF8-A753E529822C}"/>
                </a:ext>
              </a:extLst>
            </p:cNvPr>
            <p:cNvCxnSpPr>
              <a:stCxn id="19" idx="6"/>
              <a:endCxn id="23" idx="2"/>
            </p:cNvCxnSpPr>
            <p:nvPr/>
          </p:nvCxnSpPr>
          <p:spPr>
            <a:xfrm flipV="1">
              <a:off x="5962318" y="2488725"/>
              <a:ext cx="620064" cy="19762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1" name="Conector recto 4100">
              <a:extLst>
                <a:ext uri="{FF2B5EF4-FFF2-40B4-BE49-F238E27FC236}">
                  <a16:creationId xmlns:a16="http://schemas.microsoft.com/office/drawing/2014/main" id="{3CAAEEAA-179D-E398-5138-31F17FA98588}"/>
                </a:ext>
              </a:extLst>
            </p:cNvPr>
            <p:cNvCxnSpPr>
              <a:stCxn id="19" idx="6"/>
              <a:endCxn id="22" idx="2"/>
            </p:cNvCxnSpPr>
            <p:nvPr/>
          </p:nvCxnSpPr>
          <p:spPr>
            <a:xfrm flipV="1">
              <a:off x="5962318" y="3905497"/>
              <a:ext cx="620063" cy="559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3" name="Conector recto 4102">
              <a:extLst>
                <a:ext uri="{FF2B5EF4-FFF2-40B4-BE49-F238E27FC236}">
                  <a16:creationId xmlns:a16="http://schemas.microsoft.com/office/drawing/2014/main" id="{8CC157AB-18C7-CA5A-235D-F3FA4950ACA2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5962318" y="4464977"/>
              <a:ext cx="620064" cy="852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6" name="Conector recto 4105">
              <a:extLst>
                <a:ext uri="{FF2B5EF4-FFF2-40B4-BE49-F238E27FC236}">
                  <a16:creationId xmlns:a16="http://schemas.microsoft.com/office/drawing/2014/main" id="{A2125218-46D3-24DC-6A4A-38CEFB1D714B}"/>
                </a:ext>
              </a:extLst>
            </p:cNvPr>
            <p:cNvCxnSpPr>
              <a:stCxn id="21" idx="6"/>
              <a:endCxn id="23" idx="2"/>
            </p:cNvCxnSpPr>
            <p:nvPr/>
          </p:nvCxnSpPr>
          <p:spPr>
            <a:xfrm flipV="1">
              <a:off x="5968363" y="2488725"/>
              <a:ext cx="614019" cy="30863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8" name="Conector recto 4107">
              <a:extLst>
                <a:ext uri="{FF2B5EF4-FFF2-40B4-BE49-F238E27FC236}">
                  <a16:creationId xmlns:a16="http://schemas.microsoft.com/office/drawing/2014/main" id="{93BBF393-99CA-C34B-FE5B-0D469317775F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 flipV="1">
              <a:off x="5968363" y="3905497"/>
              <a:ext cx="614018" cy="16695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0" name="Conector recto 4109">
              <a:extLst>
                <a:ext uri="{FF2B5EF4-FFF2-40B4-BE49-F238E27FC236}">
                  <a16:creationId xmlns:a16="http://schemas.microsoft.com/office/drawing/2014/main" id="{4BA2C41A-417B-A8AE-3838-DA0CA20E26CF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5968363" y="5317141"/>
              <a:ext cx="614019" cy="2579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3" name="Conector recto 4112">
              <a:extLst>
                <a:ext uri="{FF2B5EF4-FFF2-40B4-BE49-F238E27FC236}">
                  <a16:creationId xmlns:a16="http://schemas.microsoft.com/office/drawing/2014/main" id="{672702CA-4B60-BC17-B300-9F007BDA2854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>
              <a:off x="7142821" y="2488725"/>
              <a:ext cx="847345" cy="7563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5" name="Conector recto 4114">
              <a:extLst>
                <a:ext uri="{FF2B5EF4-FFF2-40B4-BE49-F238E27FC236}">
                  <a16:creationId xmlns:a16="http://schemas.microsoft.com/office/drawing/2014/main" id="{76028C50-D2BB-D6F6-8838-AC665EFC0A93}"/>
                </a:ext>
              </a:extLst>
            </p:cNvPr>
            <p:cNvCxnSpPr>
              <a:stCxn id="23" idx="6"/>
              <a:endCxn id="25" idx="1"/>
            </p:cNvCxnSpPr>
            <p:nvPr/>
          </p:nvCxnSpPr>
          <p:spPr>
            <a:xfrm>
              <a:off x="7142821" y="2488725"/>
              <a:ext cx="847344" cy="21731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7" name="Conector recto 4116">
              <a:extLst>
                <a:ext uri="{FF2B5EF4-FFF2-40B4-BE49-F238E27FC236}">
                  <a16:creationId xmlns:a16="http://schemas.microsoft.com/office/drawing/2014/main" id="{EAC54FD0-0FBE-091A-CAC4-8CF0E3D5FE81}"/>
                </a:ext>
              </a:extLst>
            </p:cNvPr>
            <p:cNvCxnSpPr>
              <a:stCxn id="22" idx="6"/>
              <a:endCxn id="26" idx="2"/>
            </p:cNvCxnSpPr>
            <p:nvPr/>
          </p:nvCxnSpPr>
          <p:spPr>
            <a:xfrm flipV="1">
              <a:off x="7142820" y="3245079"/>
              <a:ext cx="847346" cy="6604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9" name="Conector recto 4118">
              <a:extLst>
                <a:ext uri="{FF2B5EF4-FFF2-40B4-BE49-F238E27FC236}">
                  <a16:creationId xmlns:a16="http://schemas.microsoft.com/office/drawing/2014/main" id="{227992C5-CC16-2CA5-FFDC-3D2DAF37FED4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>
              <a:off x="7142820" y="3905497"/>
              <a:ext cx="847345" cy="7563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22" name="Conector recto 4121">
              <a:extLst>
                <a:ext uri="{FF2B5EF4-FFF2-40B4-BE49-F238E27FC236}">
                  <a16:creationId xmlns:a16="http://schemas.microsoft.com/office/drawing/2014/main" id="{ABC0241C-CF77-A3B8-F061-E0F26FC8DA9E}"/>
                </a:ext>
              </a:extLst>
            </p:cNvPr>
            <p:cNvCxnSpPr>
              <a:stCxn id="24" idx="6"/>
              <a:endCxn id="26" idx="2"/>
            </p:cNvCxnSpPr>
            <p:nvPr/>
          </p:nvCxnSpPr>
          <p:spPr>
            <a:xfrm flipV="1">
              <a:off x="7142821" y="3245079"/>
              <a:ext cx="847345" cy="20720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24" name="Conector recto 4123">
              <a:extLst>
                <a:ext uri="{FF2B5EF4-FFF2-40B4-BE49-F238E27FC236}">
                  <a16:creationId xmlns:a16="http://schemas.microsoft.com/office/drawing/2014/main" id="{394C4A27-09A7-A776-9586-EE9173B635D3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 flipV="1">
              <a:off x="7142821" y="4661851"/>
              <a:ext cx="847344" cy="6552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129" name="Conector recto 4128">
            <a:extLst>
              <a:ext uri="{FF2B5EF4-FFF2-40B4-BE49-F238E27FC236}">
                <a16:creationId xmlns:a16="http://schemas.microsoft.com/office/drawing/2014/main" id="{F3F9E594-7F98-254E-C2B6-232F3A1834DC}"/>
              </a:ext>
            </a:extLst>
          </p:cNvPr>
          <p:cNvCxnSpPr>
            <a:cxnSpLocks/>
            <a:stCxn id="26" idx="6"/>
            <a:endCxn id="1028" idx="1"/>
          </p:cNvCxnSpPr>
          <p:nvPr/>
        </p:nvCxnSpPr>
        <p:spPr>
          <a:xfrm flipV="1">
            <a:off x="8550605" y="2923126"/>
            <a:ext cx="1170654" cy="18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1" name="Conector recto 4130">
            <a:extLst>
              <a:ext uri="{FF2B5EF4-FFF2-40B4-BE49-F238E27FC236}">
                <a16:creationId xmlns:a16="http://schemas.microsoft.com/office/drawing/2014/main" id="{9D72BE17-A961-58D6-FA25-496825D4117F}"/>
              </a:ext>
            </a:extLst>
          </p:cNvPr>
          <p:cNvCxnSpPr>
            <a:stCxn id="25" idx="6"/>
          </p:cNvCxnSpPr>
          <p:nvPr/>
        </p:nvCxnSpPr>
        <p:spPr>
          <a:xfrm flipV="1">
            <a:off x="8550604" y="4358837"/>
            <a:ext cx="126587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34" name="Rectángulo: esquinas redondeadas 4133">
            <a:extLst>
              <a:ext uri="{FF2B5EF4-FFF2-40B4-BE49-F238E27FC236}">
                <a16:creationId xmlns:a16="http://schemas.microsoft.com/office/drawing/2014/main" id="{E1AD1E07-B279-F41E-A081-85706E3F06D5}"/>
              </a:ext>
            </a:extLst>
          </p:cNvPr>
          <p:cNvSpPr/>
          <p:nvPr/>
        </p:nvSpPr>
        <p:spPr>
          <a:xfrm>
            <a:off x="3255063" y="5742158"/>
            <a:ext cx="1956801" cy="37416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Capa de entrada</a:t>
            </a:r>
            <a:endParaRPr lang="es-MX" dirty="0"/>
          </a:p>
        </p:txBody>
      </p:sp>
      <p:sp>
        <p:nvSpPr>
          <p:cNvPr id="4135" name="Rectángulo: esquinas redondeadas 4134">
            <a:extLst>
              <a:ext uri="{FF2B5EF4-FFF2-40B4-BE49-F238E27FC236}">
                <a16:creationId xmlns:a16="http://schemas.microsoft.com/office/drawing/2014/main" id="{2A5D6808-06A9-2A3D-5ED7-4520269BEAEC}"/>
              </a:ext>
            </a:extLst>
          </p:cNvPr>
          <p:cNvSpPr/>
          <p:nvPr/>
        </p:nvSpPr>
        <p:spPr>
          <a:xfrm>
            <a:off x="5121197" y="5728196"/>
            <a:ext cx="2302303" cy="41339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Capas ocultas</a:t>
            </a:r>
            <a:endParaRPr lang="es-MX" dirty="0"/>
          </a:p>
        </p:txBody>
      </p:sp>
      <p:sp>
        <p:nvSpPr>
          <p:cNvPr id="4136" name="Rectángulo: esquinas redondeadas 4135">
            <a:extLst>
              <a:ext uri="{FF2B5EF4-FFF2-40B4-BE49-F238E27FC236}">
                <a16:creationId xmlns:a16="http://schemas.microsoft.com/office/drawing/2014/main" id="{91785C5E-7A56-95EE-863D-72FBCE9E37A1}"/>
              </a:ext>
            </a:extLst>
          </p:cNvPr>
          <p:cNvSpPr/>
          <p:nvPr/>
        </p:nvSpPr>
        <p:spPr>
          <a:xfrm>
            <a:off x="7135436" y="5716577"/>
            <a:ext cx="2302303" cy="41339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Capa de salida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702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30632-19AC-55BB-3F93-787E204F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50510-545E-4755-DF0E-759D11D4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8876" y="122143"/>
            <a:ext cx="10521951" cy="819290"/>
          </a:xfrm>
        </p:spPr>
        <p:txBody>
          <a:bodyPr/>
          <a:lstStyle/>
          <a:p>
            <a:r>
              <a:rPr lang="es-MX" dirty="0"/>
              <a:t>Cronograma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1B4B98-2375-4C80-613B-5DE48821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60AD631-7180-33F3-B9F1-7972E7389CDE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16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EC78E21-007A-BB8B-5171-705A170EF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249764"/>
              </p:ext>
            </p:extLst>
          </p:nvPr>
        </p:nvGraphicFramePr>
        <p:xfrm>
          <a:off x="310838" y="1344360"/>
          <a:ext cx="11604282" cy="471471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{0505E3EF-67EA-436B-97B2-0124C06EBD24}</a:tableStyleId>
              </a:tblPr>
              <a:tblGrid>
                <a:gridCol w="3935066">
                  <a:extLst>
                    <a:ext uri="{9D8B030D-6E8A-4147-A177-3AD203B41FA5}">
                      <a16:colId xmlns:a16="http://schemas.microsoft.com/office/drawing/2014/main" val="2788953282"/>
                    </a:ext>
                  </a:extLst>
                </a:gridCol>
                <a:gridCol w="472568">
                  <a:extLst>
                    <a:ext uri="{9D8B030D-6E8A-4147-A177-3AD203B41FA5}">
                      <a16:colId xmlns:a16="http://schemas.microsoft.com/office/drawing/2014/main" val="1609405218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740944102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2682465391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935821929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1058609216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3583283690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1733499719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422376806"/>
                    </a:ext>
                  </a:extLst>
                </a:gridCol>
                <a:gridCol w="123685">
                  <a:extLst>
                    <a:ext uri="{9D8B030D-6E8A-4147-A177-3AD203B41FA5}">
                      <a16:colId xmlns:a16="http://schemas.microsoft.com/office/drawing/2014/main" val="4245789765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03812371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497466920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38373594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53768762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304958439"/>
                    </a:ext>
                  </a:extLst>
                </a:gridCol>
                <a:gridCol w="206628">
                  <a:extLst>
                    <a:ext uri="{9D8B030D-6E8A-4147-A177-3AD203B41FA5}">
                      <a16:colId xmlns:a16="http://schemas.microsoft.com/office/drawing/2014/main" val="268966496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60665991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54431967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310203624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72388923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824946620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043161700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24903571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44682195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242265094"/>
                    </a:ext>
                  </a:extLst>
                </a:gridCol>
                <a:gridCol w="206628">
                  <a:extLst>
                    <a:ext uri="{9D8B030D-6E8A-4147-A177-3AD203B41FA5}">
                      <a16:colId xmlns:a16="http://schemas.microsoft.com/office/drawing/2014/main" val="779299622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81887401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024351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39473121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983791312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956231022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176193751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93638961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790497959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531776881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2270517967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144942353"/>
                    </a:ext>
                  </a:extLst>
                </a:gridCol>
                <a:gridCol w="241870">
                  <a:extLst>
                    <a:ext uri="{9D8B030D-6E8A-4147-A177-3AD203B41FA5}">
                      <a16:colId xmlns:a16="http://schemas.microsoft.com/office/drawing/2014/main" val="3092278696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114576368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491424194"/>
                    </a:ext>
                  </a:extLst>
                </a:gridCol>
                <a:gridCol w="189649">
                  <a:extLst>
                    <a:ext uri="{9D8B030D-6E8A-4147-A177-3AD203B41FA5}">
                      <a16:colId xmlns:a16="http://schemas.microsoft.com/office/drawing/2014/main" val="3516898342"/>
                    </a:ext>
                  </a:extLst>
                </a:gridCol>
                <a:gridCol w="241870">
                  <a:extLst>
                    <a:ext uri="{9D8B030D-6E8A-4147-A177-3AD203B41FA5}">
                      <a16:colId xmlns:a16="http://schemas.microsoft.com/office/drawing/2014/main" val="777119085"/>
                    </a:ext>
                  </a:extLst>
                </a:gridCol>
              </a:tblGrid>
              <a:tr h="31107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 dirty="0">
                          <a:effectLst/>
                        </a:rPr>
                        <a:t>PLANEACIÓN DE ACTIVIDADES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gridSpan="41">
                  <a:txBody>
                    <a:bodyPr/>
                    <a:lstStyle/>
                    <a:p>
                      <a:pPr algn="ctr" rtl="0" fontAlgn="ctr"/>
                      <a:r>
                        <a:rPr lang="es-MX" sz="1100" u="none" strike="noStrike" dirty="0">
                          <a:effectLst/>
                        </a:rPr>
                        <a:t> PROGRAMACIÓN (SEMANAS)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54749"/>
                  </a:ext>
                </a:extLst>
              </a:tr>
              <a:tr h="31107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 dirty="0">
                          <a:effectLst/>
                        </a:rPr>
                        <a:t>AGOS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SEP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OCT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NOV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DIC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ENE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FEB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MAR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ABR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MAY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JUN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0" u="none" strike="noStrike" dirty="0">
                          <a:effectLst/>
                        </a:rPr>
                        <a:t>JUL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1018438120"/>
                  </a:ext>
                </a:extLst>
              </a:tr>
              <a:tr h="29693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u="none" strike="noStrike">
                          <a:effectLst/>
                        </a:rPr>
                        <a:t>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4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</a:rPr>
                        <a:t>14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19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24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29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31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33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34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35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36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37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38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39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40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u="none" strike="noStrike" dirty="0">
                          <a:effectLst/>
                        </a:rPr>
                        <a:t>41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059956600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Búsqueda y revisión de antecedentes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565650098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Búsqueda y selección de conjuntos de datos y videos púbicos de internet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215986421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Preprocesamiento de los videos recolectados 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654694318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Diseño y pruebas de la fase de detección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195385936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Diseño y pruebas de la fase de análisis de movimiento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734390352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Diseño de la fase de entrenamiento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298661197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Integración de las fases desarrolladas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1729782008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Entrenamiento del modelo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highlight>
                          <a:srgbClr val="6E152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highlight>
                          <a:srgbClr val="6E152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820454809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s-MX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ruebas</a:t>
                      </a:r>
                      <a:r>
                        <a:rPr lang="es-MX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y correcciones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3654236215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Validación de resultados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2549732794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Correcciones y pruebas finales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extLst>
                  <a:ext uri="{0D108BD9-81ED-4DB2-BD59-A6C34878D82A}">
                    <a16:rowId xmlns:a16="http://schemas.microsoft.com/office/drawing/2014/main" val="1643258474"/>
                  </a:ext>
                </a:extLst>
              </a:tr>
              <a:tr h="31107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u="none" strike="noStrike" dirty="0">
                          <a:effectLst/>
                        </a:rPr>
                        <a:t>Documentación y correcciones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s-MX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4" marR="8064" marT="8064" marB="0" anchor="ctr">
                    <a:solidFill>
                      <a:srgbClr val="6E15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76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90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4EB4641-0221-FE5E-584C-F43DB7F6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8605D05-36AA-6D82-4096-9981E30E6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989338DB-02FE-D984-9DD9-C03B6A55A968}"/>
              </a:ext>
            </a:extLst>
          </p:cNvPr>
          <p:cNvSpPr txBox="1">
            <a:spLocks/>
          </p:cNvSpPr>
          <p:nvPr/>
        </p:nvSpPr>
        <p:spPr>
          <a:xfrm>
            <a:off x="831851" y="1751704"/>
            <a:ext cx="10521950" cy="457379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404040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MX" sz="2000" dirty="0">
                <a:latin typeface="Montserrat" panose="00000500000000000000" pitchFamily="2" charset="0"/>
              </a:rPr>
              <a:t>[1] </a:t>
            </a:r>
            <a:r>
              <a:rPr lang="es-ES" sz="2000" dirty="0" err="1">
                <a:latin typeface="Montserrat" panose="00000500000000000000" pitchFamily="2" charset="0"/>
              </a:rPr>
              <a:t>Mexico</a:t>
            </a:r>
            <a:r>
              <a:rPr lang="es-ES" sz="2000" dirty="0">
                <a:latin typeface="Montserrat" panose="00000500000000000000" pitchFamily="2" charset="0"/>
              </a:rPr>
              <a:t> - Encuesta Nacional de Seguridad Pública Urbana 2023, Datos al cuarto trimestre del año. (s. f.-b). </a:t>
            </a:r>
            <a:r>
              <a:rPr lang="es-ES" sz="2000" dirty="0">
                <a:solidFill>
                  <a:schemeClr val="tx1"/>
                </a:solidFill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https://www.inegi.org.mx/rnm/index.php/catalog/859/data-dictionary/F8?file_name=ENSU_CB_0623</a:t>
            </a:r>
            <a:endParaRPr lang="es-ES" sz="20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s-MX" sz="2000" dirty="0">
                <a:latin typeface="Montserrat" panose="00000500000000000000" pitchFamily="2" charset="0"/>
              </a:rPr>
              <a:t>[2] </a:t>
            </a:r>
            <a:r>
              <a:rPr lang="es-ES" sz="2000" dirty="0">
                <a:latin typeface="Montserrat" panose="00000500000000000000" pitchFamily="2" charset="0"/>
              </a:rPr>
              <a:t>Gobernación, S. (s. f.). https://www.gob.mx/sesnsp/acciones-y programas/incidencia-delictiva-87005?idiom=es</a:t>
            </a:r>
            <a:endParaRPr lang="es-MX" sz="2000" dirty="0"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[3]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Shreyas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D. G.,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Raksha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S., &amp;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Prasad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B. G. (2020).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Implementation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anomalous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human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activity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recognition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system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. SN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Computer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Science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1(168). https://doi.org/10.1007/s42979-020-00169-0Wahyono, A., </a:t>
            </a:r>
          </a:p>
          <a:p>
            <a:pPr>
              <a:lnSpc>
                <a:spcPct val="100000"/>
              </a:lnSpc>
            </a:pP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[4]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Harjoko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A.,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Dharmawan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F.,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Adhinata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F. D.,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Kosala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, G., &amp; Jo, K.-H. (2023).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Loitering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detection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using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spatial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-temporal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information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for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intelligent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surveillance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systems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vision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sensor.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Journal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Sensor and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Actuator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Networks, 12(9). 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https://doi.org/10.3390/jsan12010009</a:t>
            </a:r>
            <a:endParaRPr lang="es-MX" sz="21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[5] Kim, J. S., Kim, M.-G., &amp; Pan, S. B. (2021). A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study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implementation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of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real-time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intelligent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video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surveillance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system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based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embedded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module. EURASIP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Journal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on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s-MX" sz="2100" dirty="0" err="1">
                <a:solidFill>
                  <a:schemeClr val="tx1"/>
                </a:solidFill>
                <a:latin typeface="Montserrat" panose="00000500000000000000" pitchFamily="2" charset="0"/>
              </a:rPr>
              <a:t>Image</a:t>
            </a:r>
            <a:r>
              <a:rPr lang="es-MX" sz="2100" dirty="0">
                <a:solidFill>
                  <a:schemeClr val="tx1"/>
                </a:solidFill>
                <a:latin typeface="Montserrat" panose="00000500000000000000" pitchFamily="2" charset="0"/>
              </a:rPr>
              <a:t> and Video Processing, 2021(35). https://doi.org/10.1186/s13640-021-00576-0</a:t>
            </a:r>
            <a:br>
              <a:rPr lang="es-MX" sz="2800" dirty="0"/>
            </a:b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131746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08BA3F5-3F0E-9540-B6C2-4BCD708D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4954" y="3015147"/>
            <a:ext cx="6958323" cy="1038760"/>
          </a:xfrm>
        </p:spPr>
        <p:txBody>
          <a:bodyPr>
            <a:normAutofit/>
          </a:bodyPr>
          <a:lstStyle/>
          <a:p>
            <a:r>
              <a:rPr lang="es-MX" dirty="0"/>
              <a:t>Gracias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90F90C-A9DF-D825-F9C0-351C7C43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1" y="5597684"/>
            <a:ext cx="6130721" cy="6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C43B-BE2B-6173-EA74-AA72890BA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4D8508-9CD1-A775-E9C3-88B00DA1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10" name="videoSalida">
            <a:hlinkClick r:id="" action="ppaction://media"/>
            <a:extLst>
              <a:ext uri="{FF2B5EF4-FFF2-40B4-BE49-F238E27FC236}">
                <a16:creationId xmlns:a16="http://schemas.microsoft.com/office/drawing/2014/main" id="{9559F5D5-4646-E533-D9BD-9196182DFB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870" y="1991357"/>
            <a:ext cx="5111619" cy="2875286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C8917B6F-8C26-A661-FD24-556F658DE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8013" y="2218122"/>
            <a:ext cx="5626638" cy="4003637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Conjunto de datos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39 videos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</a:rPr>
              <a:t>Frames</a:t>
            </a:r>
            <a:r>
              <a:rPr lang="es-ES" dirty="0">
                <a:solidFill>
                  <a:schemeClr val="tx1"/>
                </a:solidFill>
              </a:rPr>
              <a:t> promedio 4295 por video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Total de </a:t>
            </a:r>
            <a:r>
              <a:rPr lang="es-ES" dirty="0" err="1">
                <a:solidFill>
                  <a:schemeClr val="tx1"/>
                </a:solidFill>
              </a:rPr>
              <a:t>frames</a:t>
            </a:r>
            <a:r>
              <a:rPr lang="es-ES" dirty="0">
                <a:solidFill>
                  <a:schemeClr val="tx1"/>
                </a:solidFill>
              </a:rPr>
              <a:t> 167,521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Resolución promedio: 320 x 240</a:t>
            </a:r>
          </a:p>
        </p:txBody>
      </p:sp>
    </p:spTree>
    <p:extLst>
      <p:ext uri="{BB962C8B-B14F-4D97-AF65-F5344CB8AC3E}">
        <p14:creationId xmlns:p14="http://schemas.microsoft.com/office/powerpoint/2010/main" val="123444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C1623-7A46-7D4D-9CA9-CAAF73FE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0146" y="102544"/>
            <a:ext cx="10521951" cy="819290"/>
          </a:xfrm>
        </p:spPr>
        <p:txBody>
          <a:bodyPr/>
          <a:lstStyle/>
          <a:p>
            <a:r>
              <a:rPr lang="es-MX" dirty="0"/>
              <a:t>Índice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1A76D-C92D-1247-949A-A26039A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6277" y="906739"/>
            <a:ext cx="6472591" cy="504452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Planteamiento del problema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Justificación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Hipótesis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Alcances y limitaciones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Estado del arte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Módulos de la propuesta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Experimentos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Cronograma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Conclusión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Referencias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BCCC4E-F6CE-4555-CA32-2C2EFF8C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C43B-BE2B-6173-EA74-AA72890BA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4D8508-9CD1-A775-E9C3-88B00DA1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C8917B6F-8C26-A661-FD24-556F658DE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903" y="1185734"/>
            <a:ext cx="10736825" cy="4003637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¿Por qué MLP y no otra?</a:t>
            </a:r>
          </a:p>
          <a:p>
            <a:pPr algn="just"/>
            <a:endParaRPr lang="es-ES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En las características ya va un tanto implícito los datos temporales (por lo obtenido del flujo óptico)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Es barato computacionalmente a comparación de otras como el LSTM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Maneja bien datos de mayor dimensionalidad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Aprende directamente relaciones no lineales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Al tener la red </a:t>
            </a:r>
            <a:r>
              <a:rPr lang="es-ES" dirty="0" err="1">
                <a:solidFill>
                  <a:schemeClr val="tx1"/>
                </a:solidFill>
              </a:rPr>
              <a:t>preentrenada</a:t>
            </a:r>
            <a:r>
              <a:rPr lang="es-ES" dirty="0">
                <a:solidFill>
                  <a:schemeClr val="tx1"/>
                </a:solidFill>
              </a:rPr>
              <a:t> el tiempo de clasificación es menor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Arquitectura simple y robusta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7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9B97-04CE-4B48-9D08-7B1BAFDE2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EB7A8-4406-7DF1-0BAB-BB858C8E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E88379-03AE-5C7F-05CC-B4F8CEBAC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653" y="2330299"/>
            <a:ext cx="7917630" cy="446929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Mongolian Baiti" panose="03000500000000000000" pitchFamily="66" charset="0"/>
              </a:rPr>
              <a:t>El robo a casa habitación y el allanamiento de morada son delitos comunes que afectan la percepción de seguridad en los hogares.</a:t>
            </a:r>
          </a:p>
          <a:p>
            <a:pPr algn="just"/>
            <a:endParaRPr lang="es-ES" b="0" i="0" dirty="0">
              <a:solidFill>
                <a:schemeClr val="tx1"/>
              </a:solidFill>
              <a:effectLst/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Muchos </a:t>
            </a:r>
            <a:r>
              <a:rPr lang="es-E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Mongolian Baiti" panose="03000500000000000000" pitchFamily="66" charset="0"/>
              </a:rPr>
              <a:t>de los sistemas de videovigilancia actuales son pasivos y dependen de la intervención humana para identificar anomalías.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7F07B4-86A9-1208-8B71-7DE6BC3E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5" name="Imagen 4" descr="Imagen que contiene interior, pequeño, cocina, gato&#10;&#10;Descripción generada automáticamente">
            <a:extLst>
              <a:ext uri="{FF2B5EF4-FFF2-40B4-BE49-F238E27FC236}">
                <a16:creationId xmlns:a16="http://schemas.microsoft.com/office/drawing/2014/main" id="{BAB87D5D-F1AD-3171-B14C-074F87C5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1497033"/>
            <a:ext cx="2260600" cy="2159635"/>
          </a:xfrm>
          <a:prstGeom prst="rect">
            <a:avLst/>
          </a:prstGeom>
        </p:spPr>
      </p:pic>
      <p:pic>
        <p:nvPicPr>
          <p:cNvPr id="6" name="Imagen 5" descr="Imagen que contiene ventana, hombre, coche, camión&#10;&#10;Descripción generada automáticamente">
            <a:extLst>
              <a:ext uri="{FF2B5EF4-FFF2-40B4-BE49-F238E27FC236}">
                <a16:creationId xmlns:a16="http://schemas.microsoft.com/office/drawing/2014/main" id="{50A7CA0E-86EE-0A47-E8EC-82E5E167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64" y="3152048"/>
            <a:ext cx="2298065" cy="2159635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1DBC980B-3320-E93E-7104-B30E8827135E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044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487D-2B47-111D-305E-9B1811C3A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6DA00-D377-895F-1246-76E39737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88327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017B59-912A-2670-E230-58172DEF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FF79A38-E7AE-7B52-1A97-9E10D3467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780387"/>
              </p:ext>
            </p:extLst>
          </p:nvPr>
        </p:nvGraphicFramePr>
        <p:xfrm>
          <a:off x="3890557" y="1476153"/>
          <a:ext cx="7298438" cy="4358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6922D95C-75ED-25F9-0C3E-C4FF93EB9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8522" y="5834524"/>
            <a:ext cx="6782507" cy="670298"/>
          </a:xfrm>
        </p:spPr>
        <p:txBody>
          <a:bodyPr/>
          <a:lstStyle/>
          <a:p>
            <a:pPr algn="ctr"/>
            <a:r>
              <a:rPr lang="es-MX" sz="2000" dirty="0">
                <a:solidFill>
                  <a:schemeClr val="tx1"/>
                </a:solidFill>
              </a:rPr>
              <a:t>Estadísticas de allanamiento en México [1]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7DCA49BC-7DC5-76BF-AA1A-D5E0A8CE0FFF}"/>
              </a:ext>
            </a:extLst>
          </p:cNvPr>
          <p:cNvSpPr txBox="1">
            <a:spLocks/>
          </p:cNvSpPr>
          <p:nvPr/>
        </p:nvSpPr>
        <p:spPr>
          <a:xfrm>
            <a:off x="325617" y="2604142"/>
            <a:ext cx="3217115" cy="390068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Entre Enero de 2019 y Julio de 2024, se reportaron 63,751 casos de allanamiento de morada en México.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A4DFC198-FBA7-A5E6-DE26-6266B5C9663C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026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57AC2-5929-0C20-628D-2CC04B16B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7F17-7AC5-A218-939B-EF859BE2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39546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C2F400-C549-DFB4-8471-6671F362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7792807-29F3-212F-BBF6-6F7E258E0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777418"/>
              </p:ext>
            </p:extLst>
          </p:nvPr>
        </p:nvGraphicFramePr>
        <p:xfrm>
          <a:off x="3781014" y="1545117"/>
          <a:ext cx="7673976" cy="435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1B3BB0-78CF-04D3-4990-25E610448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3788" y="5790171"/>
            <a:ext cx="8428427" cy="670298"/>
          </a:xfrm>
        </p:spPr>
        <p:txBody>
          <a:bodyPr/>
          <a:lstStyle/>
          <a:p>
            <a:pPr algn="ctr"/>
            <a:r>
              <a:rPr lang="es-MX" sz="2000" dirty="0">
                <a:solidFill>
                  <a:schemeClr val="tx1"/>
                </a:solidFill>
              </a:rPr>
              <a:t>Estadísticas de la percepción de seguridad en México [2]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C41FF351-0BB5-EB35-4796-FE6C6B3A7F0B}"/>
              </a:ext>
            </a:extLst>
          </p:cNvPr>
          <p:cNvSpPr txBox="1">
            <a:spLocks/>
          </p:cNvSpPr>
          <p:nvPr/>
        </p:nvSpPr>
        <p:spPr>
          <a:xfrm>
            <a:off x="359785" y="2466190"/>
            <a:ext cx="3217115" cy="390068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Encuestas del INEGI revelan que, en México, de cada 100 delitos, solo 6.4 se denuncian, y de cada 100 delitos denunciados, solo 14 se resuelven.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7618F1B2-0B04-6D37-7627-DC6F8B2B3CBD}"/>
              </a:ext>
            </a:extLst>
          </p:cNvPr>
          <p:cNvSpPr txBox="1">
            <a:spLocks/>
          </p:cNvSpPr>
          <p:nvPr/>
        </p:nvSpPr>
        <p:spPr>
          <a:xfrm>
            <a:off x="11454990" y="6092917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734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553B-5E12-2224-32AA-0A0CD203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FFDAB-56F8-F9DB-C6E5-826AF657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Justificación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383305-28BA-BE6B-07D9-1504C8215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13" y="1851423"/>
            <a:ext cx="6321984" cy="4003637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L</a:t>
            </a: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detección de comportamientos sospechosos aún depende en su mayoría de: 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endParaRPr lang="es-ES" sz="240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Detección de algo inusual por parte de las personas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Revisión manual de cámaras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Sonido de alarmas</a:t>
            </a:r>
          </a:p>
          <a:p>
            <a:pPr algn="just"/>
            <a:endParaRPr lang="es-ES" sz="240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937E10-8E9F-E953-0979-445D5491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89E738-60F0-CD76-8852-88223087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017" y="2330226"/>
            <a:ext cx="4568152" cy="304602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8DBD7F44-F811-88B3-6E4F-701F7D305241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664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BF2C-A4C0-2EBA-037A-ACAA16DC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5AC63-9262-705F-4012-45A8EDA0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1834"/>
            <a:ext cx="10521951" cy="819290"/>
          </a:xfrm>
        </p:spPr>
        <p:txBody>
          <a:bodyPr/>
          <a:lstStyle/>
          <a:p>
            <a:r>
              <a:rPr lang="es-MX" dirty="0"/>
              <a:t>Objetivo general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220506-791F-0554-F515-79B7541F1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002" y="2626753"/>
            <a:ext cx="10065645" cy="1855096"/>
          </a:xfrm>
        </p:spPr>
        <p:txBody>
          <a:bodyPr/>
          <a:lstStyle/>
          <a:p>
            <a:pPr algn="just"/>
            <a:r>
              <a:rPr lang="es-ES" sz="32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Desarrollar un algoritmo para detectar y clasificar a partir de visión computacional, patrones asociados a comportamientos sospechosos en videos de videovigilancia. </a:t>
            </a:r>
            <a:br>
              <a:rPr lang="es-ES" sz="3200" dirty="0">
                <a:solidFill>
                  <a:schemeClr val="tx1"/>
                </a:solidFill>
              </a:rPr>
            </a:br>
            <a:endParaRPr lang="es-MX" sz="3200" dirty="0">
              <a:solidFill>
                <a:schemeClr val="tx1"/>
              </a:solidFill>
            </a:endParaRP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DA3533-F448-1F2A-2D9C-B0D1E5E8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1237B149-CEDB-B3A4-A50C-8B36B3C07ECC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9859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A6DB0-5B64-7A87-D470-6AAB0101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2B395-77D2-D481-96FA-AD93151A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Objetivos específicos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4CF5E8-C31F-3C8D-8541-9BC9A94E9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069655"/>
            <a:ext cx="10521950" cy="4003637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Generar un conjunto de datos mediante videos de diferentes fuentes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Preprocesar de los videos recolectados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Diseñar e implementar un algoritmo para la detección de las siguientes conductas: intento de forzar accesos y merodeo afuera de una casa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Evaluar la precisión y efectividad del algoritmo mediante la comparación con trabajos similares y el uso de diversas métricas de evaluación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A920E6-8142-4F77-F048-3D5E05B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941D13F6-74C9-3F17-ED8C-3E16AE479396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5821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CB54-4B59-C7D1-677A-9CD10AF1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A364D-A78A-8356-2F28-05B131C5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2592"/>
            <a:ext cx="10521951" cy="819290"/>
          </a:xfrm>
        </p:spPr>
        <p:txBody>
          <a:bodyPr/>
          <a:lstStyle/>
          <a:p>
            <a:r>
              <a:rPr lang="es-MX" dirty="0"/>
              <a:t>Hipótesis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E49459-1662-1B69-3E8F-3F54E59A3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586" y="2353457"/>
            <a:ext cx="9968827" cy="2151086"/>
          </a:xfrm>
        </p:spPr>
        <p:txBody>
          <a:bodyPr/>
          <a:lstStyle/>
          <a:p>
            <a:pPr algn="just"/>
            <a:r>
              <a:rPr lang="es-ES" sz="30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Un algoritmo de detección y seguimiento secuencial de videos de vigilancia puede ayudar a la detección de actividades anómalas dados en allanamientos a casa habitación aproximando la actividad observada a como lo haría un humano.</a:t>
            </a:r>
            <a:r>
              <a:rPr lang="es-ES" sz="3000" dirty="0">
                <a:latin typeface="Montserrat" panose="00000500000000000000" pitchFamily="2" charset="0"/>
              </a:rPr>
              <a:t> </a:t>
            </a:r>
            <a:br>
              <a:rPr lang="es-ES" sz="3000" dirty="0">
                <a:latin typeface="Montserrat" panose="00000500000000000000" pitchFamily="2" charset="0"/>
              </a:rPr>
            </a:br>
            <a:endParaRPr lang="es-MX" sz="3000" dirty="0">
              <a:latin typeface="Montserrat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9738B7-8D51-335F-964F-FC4A0F6A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B4F081A5-3D6B-963C-286C-8392846A5FC6}"/>
              </a:ext>
            </a:extLst>
          </p:cNvPr>
          <p:cNvSpPr txBox="1">
            <a:spLocks/>
          </p:cNvSpPr>
          <p:nvPr/>
        </p:nvSpPr>
        <p:spPr>
          <a:xfrm>
            <a:off x="11457167" y="6036006"/>
            <a:ext cx="506233" cy="54790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79589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7AB2FE10ACE044821667C70897C324" ma:contentTypeVersion="4" ma:contentTypeDescription="Crear nuevo documento." ma:contentTypeScope="" ma:versionID="43fee4e9f7630096850b685e88868fec">
  <xsd:schema xmlns:xsd="http://www.w3.org/2001/XMLSchema" xmlns:xs="http://www.w3.org/2001/XMLSchema" xmlns:p="http://schemas.microsoft.com/office/2006/metadata/properties" xmlns:ns2="69034187-0189-4bac-87c1-46bc8b0e8274" targetNamespace="http://schemas.microsoft.com/office/2006/metadata/properties" ma:root="true" ma:fieldsID="b3e667be4d47081809bd02d1e6bda619" ns2:_="">
    <xsd:import namespace="69034187-0189-4bac-87c1-46bc8b0e82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34187-0189-4bac-87c1-46bc8b0e82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D5F3A2-23E3-4A44-B53E-B849BA07E1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0C7CED-6295-4160-B5EB-7AC384E3D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034187-0189-4bac-87c1-46bc8b0e82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7F9D26-BF07-404A-8390-A2D10A2813D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7590</TotalTime>
  <Words>1064</Words>
  <Application>Microsoft Office PowerPoint</Application>
  <PresentationFormat>Panorámica</PresentationFormat>
  <Paragraphs>193</Paragraphs>
  <Slides>20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Montserrat SemiBold</vt:lpstr>
      <vt:lpstr>Montserrat</vt:lpstr>
      <vt:lpstr>Montserrat Medium</vt:lpstr>
      <vt:lpstr>Tema de Office</vt:lpstr>
      <vt:lpstr>Algoritmo de detección de patrones de movimiento para la identificación de allanamiento de morada usando visión computacional</vt:lpstr>
      <vt:lpstr>Índice</vt:lpstr>
      <vt:lpstr>Introducción</vt:lpstr>
      <vt:lpstr>Planteamiento del problema</vt:lpstr>
      <vt:lpstr>Planteamiento del problema</vt:lpstr>
      <vt:lpstr>Justificación</vt:lpstr>
      <vt:lpstr>Objetivo general</vt:lpstr>
      <vt:lpstr>Objetivos específicos</vt:lpstr>
      <vt:lpstr>Hipótesis</vt:lpstr>
      <vt:lpstr>Alcances</vt:lpstr>
      <vt:lpstr>Estado del arte</vt:lpstr>
      <vt:lpstr>Módulos de la propuesta</vt:lpstr>
      <vt:lpstr>Fase de detección</vt:lpstr>
      <vt:lpstr>Fase de análisis de movimiento</vt:lpstr>
      <vt:lpstr>Fase de entrenamiento</vt:lpstr>
      <vt:lpstr>Cronograma</vt:lpstr>
      <vt:lpstr>Referencias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Valeria Jahzeel Castanon Hernandez</cp:lastModifiedBy>
  <cp:revision>84</cp:revision>
  <dcterms:created xsi:type="dcterms:W3CDTF">2018-12-04T03:27:02Z</dcterms:created>
  <dcterms:modified xsi:type="dcterms:W3CDTF">2025-03-08T05:38:24Z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0x010100D17AB2FE10ACE044821667C70897C324</vt:lpwstr>
  </property>
</Properties>
</file>